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7" r:id="rId11"/>
    <p:sldId id="265" r:id="rId12"/>
    <p:sldId id="266"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38"/>
    <p:restoredTop sz="80126"/>
  </p:normalViewPr>
  <p:slideViewPr>
    <p:cSldViewPr snapToGrid="0" snapToObjects="1">
      <p:cViewPr varScale="1">
        <p:scale>
          <a:sx n="87" d="100"/>
          <a:sy n="87" d="100"/>
        </p:scale>
        <p:origin x="224" y="4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28096-34C1-124F-9203-1D9AA931902F}" type="datetimeFigureOut">
              <a:rPr lang="en-US" smtClean="0"/>
              <a:t>4/29/20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4F309-474B-744D-9AF9-34473802E07D}" type="slidenum">
              <a:rPr lang="en-US" smtClean="0"/>
              <a:t>‹#›</a:t>
            </a:fld>
            <a:endParaRPr lang="en-US"/>
          </a:p>
        </p:txBody>
      </p:sp>
    </p:spTree>
    <p:extLst>
      <p:ext uri="{BB962C8B-B14F-4D97-AF65-F5344CB8AC3E}">
        <p14:creationId xmlns:p14="http://schemas.microsoft.com/office/powerpoint/2010/main" val="3397633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exactly is a 3GIRS product? </a:t>
            </a:r>
          </a:p>
          <a:p>
            <a:r>
              <a:rPr lang="en-GB" sz="1200" kern="1200" dirty="0">
                <a:solidFill>
                  <a:schemeClr val="tx1"/>
                </a:solidFill>
                <a:effectLst/>
                <a:latin typeface="+mn-lt"/>
                <a:ea typeface="+mn-ea"/>
                <a:cs typeface="+mn-cs"/>
              </a:rPr>
              <a:t>DDT was the most widely used of the first-generation IRS products. Pyrethroids represented the 2nd generation, and resistance has driven the need to develop the next generation of products, effective against pyrethroid resistant vectors, with a residual efficacy of at least 6 months. Initially, 3GIRS products were substantially more expensive – which contributed to falling coverage.</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3GIRS - Third generation IRS product effective against pyrethroid resistant vectors, with a residual efficacy of at least 6 months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DDT – Dichlorodiphenyltrichloroethane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IRS – Indoor Residual Spraying</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74F309-474B-744D-9AF9-34473802E07D}" type="slidenum">
              <a:rPr lang="en-US" smtClean="0"/>
              <a:t>3</a:t>
            </a:fld>
            <a:endParaRPr lang="en-US"/>
          </a:p>
        </p:txBody>
      </p:sp>
    </p:spTree>
    <p:extLst>
      <p:ext uri="{BB962C8B-B14F-4D97-AF65-F5344CB8AC3E}">
        <p14:creationId xmlns:p14="http://schemas.microsoft.com/office/powerpoint/2010/main" val="3284858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Background incidence rates (in districts where there was no IRS in either year) fell an average of 22%, a significantly smaller margin than in the newly sprayed districts of Mopti (p = 0.040).</a:t>
            </a:r>
          </a:p>
          <a:p>
            <a:r>
              <a:rPr lang="en-GB" sz="1200" b="1" kern="1200" dirty="0">
                <a:solidFill>
                  <a:schemeClr val="tx1"/>
                </a:solidFill>
                <a:effectLst/>
                <a:latin typeface="+mn-lt"/>
                <a:ea typeface="+mn-ea"/>
                <a:cs typeface="+mn-cs"/>
              </a:rPr>
              <a:t>Baseline household ownership of at least one LLIN: 85% to 90%.</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3GIRS - Third generation IRS product effective against pyrethroid resistant vectors, with a residual efficacy of at least 6 months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IRS – Indoor Residual Spraying</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LLIN - Long Lasting Insecticidal Nets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74F309-474B-744D-9AF9-34473802E07D}" type="slidenum">
              <a:rPr lang="en-US" smtClean="0"/>
              <a:t>12</a:t>
            </a:fld>
            <a:endParaRPr lang="en-US"/>
          </a:p>
        </p:txBody>
      </p:sp>
    </p:spTree>
    <p:extLst>
      <p:ext uri="{BB962C8B-B14F-4D97-AF65-F5344CB8AC3E}">
        <p14:creationId xmlns:p14="http://schemas.microsoft.com/office/powerpoint/2010/main" val="4008760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After IRS was suspended, malaria incidence rates jumped an average of over 400% (95% CI 330% to 640%)</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3GIRS - Third generation IRS product effective against pyrethroid resistant vectors, with a residual efficacy of at least 6 months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CI – Confidence Interval</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IRS – Indoor Residual Spraying</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LLIN - Long Lasting Insecticidal Nets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74F309-474B-744D-9AF9-34473802E07D}" type="slidenum">
              <a:rPr lang="en-US" smtClean="0"/>
              <a:t>13</a:t>
            </a:fld>
            <a:endParaRPr lang="en-US"/>
          </a:p>
        </p:txBody>
      </p:sp>
    </p:spTree>
    <p:extLst>
      <p:ext uri="{BB962C8B-B14F-4D97-AF65-F5344CB8AC3E}">
        <p14:creationId xmlns:p14="http://schemas.microsoft.com/office/powerpoint/2010/main" val="2097645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districts where IRS was reintroduced, malaria incidence fell 42% (95% CI: 28% to 56%).</a:t>
            </a:r>
          </a:p>
          <a:p>
            <a:r>
              <a:rPr lang="en-GB" sz="1200" kern="1200" dirty="0">
                <a:solidFill>
                  <a:schemeClr val="tx1"/>
                </a:solidFill>
                <a:effectLst/>
                <a:latin typeface="+mn-lt"/>
                <a:ea typeface="+mn-ea"/>
                <a:cs typeface="+mn-cs"/>
              </a:rPr>
              <a:t>In districts where there was no IRS in either year, malaria incidence fell 5% (95% CI: –6% to 15%).</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3GIRS - Third generation IRS product effective against pyrethroid resistant vectors, with a residual efficacy of at least 6 months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CI – Confidence Interval</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IRS – Indoor Residual Spraying</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LLIN - Long Lasting Insecticidal Nets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74F309-474B-744D-9AF9-34473802E07D}" type="slidenum">
              <a:rPr lang="en-US" smtClean="0"/>
              <a:t>14</a:t>
            </a:fld>
            <a:endParaRPr lang="en-US"/>
          </a:p>
        </p:txBody>
      </p:sp>
    </p:spTree>
    <p:extLst>
      <p:ext uri="{BB962C8B-B14F-4D97-AF65-F5344CB8AC3E}">
        <p14:creationId xmlns:p14="http://schemas.microsoft.com/office/powerpoint/2010/main" val="3058415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2014, a combined effect for co-deploying IRS and SMC was suggested in Ségou.</a:t>
            </a:r>
          </a:p>
          <a:p>
            <a:r>
              <a:rPr lang="en-GB" sz="1200" kern="1200" dirty="0">
                <a:solidFill>
                  <a:schemeClr val="tx1"/>
                </a:solidFill>
                <a:effectLst/>
                <a:latin typeface="+mn-lt"/>
                <a:ea typeface="+mn-ea"/>
                <a:cs typeface="+mn-cs"/>
              </a:rPr>
              <a:t>Notice the chart of “crude protective effect” by month for each intervention package on the right:</a:t>
            </a:r>
          </a:p>
          <a:p>
            <a:pPr lvl="0"/>
            <a:r>
              <a:rPr lang="en-GB" sz="1200" kern="1200" dirty="0">
                <a:solidFill>
                  <a:schemeClr val="tx1"/>
                </a:solidFill>
                <a:effectLst/>
                <a:latin typeface="+mn-lt"/>
                <a:ea typeface="+mn-ea"/>
                <a:cs typeface="+mn-cs"/>
              </a:rPr>
              <a:t>IRS alone in </a:t>
            </a:r>
            <a:r>
              <a:rPr lang="en-GB" sz="1200" kern="1200" dirty="0" err="1">
                <a:solidFill>
                  <a:schemeClr val="tx1"/>
                </a:solidFill>
                <a:effectLst/>
                <a:latin typeface="+mn-lt"/>
                <a:ea typeface="+mn-ea"/>
                <a:cs typeface="+mn-cs"/>
              </a:rPr>
              <a:t>Barouéli</a:t>
            </a:r>
            <a:r>
              <a:rPr lang="en-GB" sz="1200" kern="1200" dirty="0">
                <a:solidFill>
                  <a:schemeClr val="tx1"/>
                </a:solidFill>
                <a:effectLst/>
                <a:latin typeface="+mn-lt"/>
                <a:ea typeface="+mn-ea"/>
                <a:cs typeface="+mn-cs"/>
              </a:rPr>
              <a:t> quickly produced a large impact that waned over time</a:t>
            </a:r>
          </a:p>
          <a:p>
            <a:pPr lvl="0"/>
            <a:r>
              <a:rPr lang="en-GB" sz="1200" kern="1200" dirty="0">
                <a:solidFill>
                  <a:schemeClr val="tx1"/>
                </a:solidFill>
                <a:effectLst/>
                <a:latin typeface="+mn-lt"/>
                <a:ea typeface="+mn-ea"/>
                <a:cs typeface="+mn-cs"/>
              </a:rPr>
              <a:t>the impact of SMC alone in San was modest at first but sustained for at least 6 months</a:t>
            </a:r>
          </a:p>
          <a:p>
            <a:pPr lvl="0"/>
            <a:r>
              <a:rPr lang="en-GB" sz="1200" kern="1200" dirty="0">
                <a:solidFill>
                  <a:schemeClr val="tx1"/>
                </a:solidFill>
                <a:effectLst/>
                <a:latin typeface="+mn-lt"/>
                <a:ea typeface="+mn-ea"/>
                <a:cs typeface="+mn-cs"/>
              </a:rPr>
              <a:t>the impact of IRS and SMC in </a:t>
            </a:r>
            <a:r>
              <a:rPr lang="en-GB" sz="1200" kern="1200" dirty="0" err="1">
                <a:solidFill>
                  <a:schemeClr val="tx1"/>
                </a:solidFill>
                <a:effectLst/>
                <a:latin typeface="+mn-lt"/>
                <a:ea typeface="+mn-ea"/>
                <a:cs typeface="+mn-cs"/>
              </a:rPr>
              <a:t>Bla</a:t>
            </a:r>
            <a:r>
              <a:rPr lang="en-GB" sz="1200" kern="1200" dirty="0">
                <a:solidFill>
                  <a:schemeClr val="tx1"/>
                </a:solidFill>
                <a:effectLst/>
                <a:latin typeface="+mn-lt"/>
                <a:ea typeface="+mn-ea"/>
                <a:cs typeface="+mn-cs"/>
              </a:rPr>
              <a:t> was both rapid and of longer duration – combining the best of both interventions.</a:t>
            </a:r>
          </a:p>
          <a:p>
            <a:r>
              <a:rPr lang="en-GB" sz="1200" kern="1200" dirty="0">
                <a:solidFill>
                  <a:schemeClr val="tx1"/>
                </a:solidFill>
                <a:effectLst/>
                <a:latin typeface="+mn-lt"/>
                <a:ea typeface="+mn-ea"/>
                <a:cs typeface="+mn-cs"/>
              </a:rPr>
              <a:t>(All age malaria incidence reduction is shown)</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3GIRS - Third generation IRS product effective against pyrethroid resistant vectors, with a residual efficacy of at least 6 months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IRS – Indoor Residual Spraying</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LLIN - Long Lasting Insecticidal Nets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SMC – Seasonal Malaria Chemoprevention</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74F309-474B-744D-9AF9-34473802E07D}" type="slidenum">
              <a:rPr lang="en-US" smtClean="0"/>
              <a:t>15</a:t>
            </a:fld>
            <a:endParaRPr lang="en-US"/>
          </a:p>
        </p:txBody>
      </p:sp>
    </p:spTree>
    <p:extLst>
      <p:ext uri="{BB962C8B-B14F-4D97-AF65-F5344CB8AC3E}">
        <p14:creationId xmlns:p14="http://schemas.microsoft.com/office/powerpoint/2010/main" val="4073156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3GIRS - Third generation IRS product effective against pyrethroid resistant vectors, with a residual efficacy of at least 6 months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IRS – Indoor Residual Spraying</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LLIN - Long Lasting Insecticidal Nets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MDA – Mass Drug Administration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74F309-474B-744D-9AF9-34473802E07D}" type="slidenum">
              <a:rPr lang="en-US" smtClean="0"/>
              <a:t>16</a:t>
            </a:fld>
            <a:endParaRPr lang="en-US"/>
          </a:p>
        </p:txBody>
      </p:sp>
    </p:spTree>
    <p:extLst>
      <p:ext uri="{BB962C8B-B14F-4D97-AF65-F5344CB8AC3E}">
        <p14:creationId xmlns:p14="http://schemas.microsoft.com/office/powerpoint/2010/main" val="3047755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Comparing the 5 IRS districts to the 5 comparator non-IRS districts, a single spray round with </a:t>
            </a:r>
            <a:r>
              <a:rPr lang="en-GB" sz="1200" kern="1200" dirty="0" err="1">
                <a:solidFill>
                  <a:schemeClr val="tx1"/>
                </a:solidFill>
                <a:effectLst/>
                <a:latin typeface="+mn-lt"/>
                <a:ea typeface="+mn-ea"/>
                <a:cs typeface="+mn-cs"/>
              </a:rPr>
              <a:t>Actellic</a:t>
            </a:r>
            <a:r>
              <a:rPr lang="en-GB" sz="1200" kern="1200" dirty="0">
                <a:solidFill>
                  <a:schemeClr val="tx1"/>
                </a:solidFill>
                <a:effectLst/>
                <a:latin typeface="+mn-lt"/>
                <a:ea typeface="+mn-ea"/>
                <a:cs typeface="+mn-cs"/>
              </a:rPr>
              <a:t>® 300CS in 2016 had more impact that multiple rounds of IRS with bendiocarb in 2015.</a:t>
            </a:r>
          </a:p>
          <a:p>
            <a:r>
              <a:rPr lang="en-GB" sz="1200" kern="1200" dirty="0">
                <a:solidFill>
                  <a:schemeClr val="tx1"/>
                </a:solidFill>
                <a:effectLst/>
                <a:latin typeface="+mn-lt"/>
                <a:ea typeface="+mn-ea"/>
                <a:cs typeface="+mn-cs"/>
              </a:rPr>
              <a:t>Though vectors were susceptible to both compounds, in Uganda the residual bio-efficacy of bendiocarb was between 3 – 4 months and for </a:t>
            </a:r>
            <a:r>
              <a:rPr lang="en-GB" sz="1200" kern="1200" dirty="0" err="1">
                <a:solidFill>
                  <a:schemeClr val="tx1"/>
                </a:solidFill>
                <a:effectLst/>
                <a:latin typeface="+mn-lt"/>
                <a:ea typeface="+mn-ea"/>
                <a:cs typeface="+mn-cs"/>
              </a:rPr>
              <a:t>Actellic</a:t>
            </a:r>
            <a:r>
              <a:rPr lang="en-GB" sz="1200" kern="1200" dirty="0">
                <a:solidFill>
                  <a:schemeClr val="tx1"/>
                </a:solidFill>
                <a:effectLst/>
                <a:latin typeface="+mn-lt"/>
                <a:ea typeface="+mn-ea"/>
                <a:cs typeface="+mn-cs"/>
              </a:rPr>
              <a:t>® 300CS was between 6 – 7 months. </a:t>
            </a: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Dengela</a:t>
            </a:r>
            <a:r>
              <a:rPr lang="en-GB" sz="1200" kern="1200" dirty="0">
                <a:solidFill>
                  <a:schemeClr val="tx1"/>
                </a:solidFill>
                <a:effectLst/>
                <a:latin typeface="+mn-lt"/>
                <a:ea typeface="+mn-ea"/>
                <a:cs typeface="+mn-cs"/>
              </a:rPr>
              <a:t> et al. Parasites &amp; Vectors (2018) 11:71, and The PMI </a:t>
            </a:r>
            <a:r>
              <a:rPr lang="en-GB" sz="1200" kern="1200" dirty="0" err="1">
                <a:solidFill>
                  <a:schemeClr val="tx1"/>
                </a:solidFill>
                <a:effectLst/>
                <a:latin typeface="+mn-lt"/>
                <a:ea typeface="+mn-ea"/>
                <a:cs typeface="+mn-cs"/>
              </a:rPr>
              <a:t>VectorLink</a:t>
            </a:r>
            <a:r>
              <a:rPr lang="en-GB" sz="1200" kern="1200" dirty="0">
                <a:solidFill>
                  <a:schemeClr val="tx1"/>
                </a:solidFill>
                <a:effectLst/>
                <a:latin typeface="+mn-lt"/>
                <a:ea typeface="+mn-ea"/>
                <a:cs typeface="+mn-cs"/>
              </a:rPr>
              <a:t> Project. Uganda Annual Entomology Report, December 1, 2017–December 31, 2018)</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3GIRS - Third generation IRS product effective against pyrethroid resistant vectors, with a residual efficacy of at least 6 months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CI – Confidence Interval</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IRS – Indoor Residual Spraying</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LLIN - Long Lasting Insecticidal Nets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74F309-474B-744D-9AF9-34473802E07D}" type="slidenum">
              <a:rPr lang="en-US" smtClean="0"/>
              <a:t>17</a:t>
            </a:fld>
            <a:endParaRPr lang="en-US"/>
          </a:p>
        </p:txBody>
      </p:sp>
    </p:spTree>
    <p:extLst>
      <p:ext uri="{BB962C8B-B14F-4D97-AF65-F5344CB8AC3E}">
        <p14:creationId xmlns:p14="http://schemas.microsoft.com/office/powerpoint/2010/main" val="2975026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Comparing the 5 IRS districts to the 5 comparator non-IRS districts, a single spray round with </a:t>
            </a:r>
            <a:r>
              <a:rPr lang="en-GB" sz="1200" kern="1200" dirty="0" err="1">
                <a:solidFill>
                  <a:schemeClr val="tx1"/>
                </a:solidFill>
                <a:effectLst/>
                <a:latin typeface="+mn-lt"/>
                <a:ea typeface="+mn-ea"/>
                <a:cs typeface="+mn-cs"/>
              </a:rPr>
              <a:t>Actellic</a:t>
            </a:r>
            <a:r>
              <a:rPr lang="en-GB" sz="1200" kern="1200" dirty="0">
                <a:solidFill>
                  <a:schemeClr val="tx1"/>
                </a:solidFill>
                <a:effectLst/>
                <a:latin typeface="+mn-lt"/>
                <a:ea typeface="+mn-ea"/>
                <a:cs typeface="+mn-cs"/>
              </a:rPr>
              <a:t>® 300CS in 2016 had more impact that multiple rounds of IRS with bendiocarb in 2015.</a:t>
            </a:r>
          </a:p>
          <a:p>
            <a:r>
              <a:rPr lang="en-GB" sz="1200" kern="1200" dirty="0">
                <a:solidFill>
                  <a:schemeClr val="tx1"/>
                </a:solidFill>
                <a:effectLst/>
                <a:latin typeface="+mn-lt"/>
                <a:ea typeface="+mn-ea"/>
                <a:cs typeface="+mn-cs"/>
              </a:rPr>
              <a:t>Though vectors were susceptible to both compounds, in Uganda the residual bio-efficacy of bendiocarb was between 3 – 4 months and for </a:t>
            </a:r>
            <a:r>
              <a:rPr lang="en-GB" sz="1200" kern="1200" dirty="0" err="1">
                <a:solidFill>
                  <a:schemeClr val="tx1"/>
                </a:solidFill>
                <a:effectLst/>
                <a:latin typeface="+mn-lt"/>
                <a:ea typeface="+mn-ea"/>
                <a:cs typeface="+mn-cs"/>
              </a:rPr>
              <a:t>Actellic</a:t>
            </a:r>
            <a:r>
              <a:rPr lang="en-GB" sz="1200" kern="1200" dirty="0">
                <a:solidFill>
                  <a:schemeClr val="tx1"/>
                </a:solidFill>
                <a:effectLst/>
                <a:latin typeface="+mn-lt"/>
                <a:ea typeface="+mn-ea"/>
                <a:cs typeface="+mn-cs"/>
              </a:rPr>
              <a:t>® 300CS was between 6 – 7 months. </a:t>
            </a: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Dengela</a:t>
            </a:r>
            <a:r>
              <a:rPr lang="en-GB" sz="1200" kern="1200" dirty="0">
                <a:solidFill>
                  <a:schemeClr val="tx1"/>
                </a:solidFill>
                <a:effectLst/>
                <a:latin typeface="+mn-lt"/>
                <a:ea typeface="+mn-ea"/>
                <a:cs typeface="+mn-cs"/>
              </a:rPr>
              <a:t> et al. Parasites &amp; Vectors (2018) 11:71, and The PMI </a:t>
            </a:r>
            <a:r>
              <a:rPr lang="en-GB" sz="1200" kern="1200" dirty="0" err="1">
                <a:solidFill>
                  <a:schemeClr val="tx1"/>
                </a:solidFill>
                <a:effectLst/>
                <a:latin typeface="+mn-lt"/>
                <a:ea typeface="+mn-ea"/>
                <a:cs typeface="+mn-cs"/>
              </a:rPr>
              <a:t>VectorLink</a:t>
            </a:r>
            <a:r>
              <a:rPr lang="en-GB" sz="1200" kern="1200" dirty="0">
                <a:solidFill>
                  <a:schemeClr val="tx1"/>
                </a:solidFill>
                <a:effectLst/>
                <a:latin typeface="+mn-lt"/>
                <a:ea typeface="+mn-ea"/>
                <a:cs typeface="+mn-cs"/>
              </a:rPr>
              <a:t> Project. Uganda Annual Entomology Report, December 1, 2017–December 31, 2018)</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3GIRS - Third generation IRS product effective against pyrethroid resistant vectors, with a residual efficacy of at least 6 months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CI – Confidence Interval</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IRS – Indoor Residual Spraying</a:t>
            </a:r>
            <a:endParaRPr lang="en-GB" sz="1200" kern="1200" dirty="0">
              <a:solidFill>
                <a:schemeClr val="tx1"/>
              </a:solidFill>
              <a:effectLst/>
              <a:latin typeface="+mn-lt"/>
              <a:ea typeface="+mn-ea"/>
              <a:cs typeface="+mn-cs"/>
            </a:endParaRPr>
          </a:p>
          <a:p>
            <a:r>
              <a:rPr lang="en-GB" sz="1200" i="1" kern="1200">
                <a:solidFill>
                  <a:schemeClr val="tx1"/>
                </a:solidFill>
                <a:effectLst/>
                <a:latin typeface="+mn-lt"/>
                <a:ea typeface="+mn-ea"/>
                <a:cs typeface="+mn-cs"/>
              </a:rPr>
              <a:t>LLIN - Long Lasting Insecticidal Nets</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574F309-474B-744D-9AF9-34473802E07D}" type="slidenum">
              <a:rPr lang="en-US" smtClean="0"/>
              <a:t>18</a:t>
            </a:fld>
            <a:endParaRPr lang="en-US"/>
          </a:p>
        </p:txBody>
      </p:sp>
    </p:spTree>
    <p:extLst>
      <p:ext uri="{BB962C8B-B14F-4D97-AF65-F5344CB8AC3E}">
        <p14:creationId xmlns:p14="http://schemas.microsoft.com/office/powerpoint/2010/main" val="158242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4 year (2016 – 2019), </a:t>
            </a:r>
            <a:r>
              <a:rPr lang="en-GB" sz="1200" kern="1200" dirty="0" err="1">
                <a:solidFill>
                  <a:schemeClr val="tx1"/>
                </a:solidFill>
                <a:effectLst/>
                <a:latin typeface="+mn-lt"/>
                <a:ea typeface="+mn-ea"/>
                <a:cs typeface="+mn-cs"/>
              </a:rPr>
              <a:t>Unitaid</a:t>
            </a:r>
            <a:r>
              <a:rPr lang="en-GB" sz="1200" kern="1200" dirty="0">
                <a:solidFill>
                  <a:schemeClr val="tx1"/>
                </a:solidFill>
                <a:effectLst/>
                <a:latin typeface="+mn-lt"/>
                <a:ea typeface="+mn-ea"/>
                <a:cs typeface="+mn-cs"/>
              </a:rPr>
              <a:t>-funded </a:t>
            </a:r>
            <a:r>
              <a:rPr lang="en-GB" sz="1200" kern="1200" dirty="0" err="1">
                <a:solidFill>
                  <a:schemeClr val="tx1"/>
                </a:solidFill>
                <a:effectLst/>
                <a:latin typeface="+mn-lt"/>
                <a:ea typeface="+mn-ea"/>
                <a:cs typeface="+mn-cs"/>
              </a:rPr>
              <a:t>NgenIRS</a:t>
            </a:r>
            <a:r>
              <a:rPr lang="en-GB" sz="1200" kern="1200" dirty="0">
                <a:solidFill>
                  <a:schemeClr val="tx1"/>
                </a:solidFill>
                <a:effectLst/>
                <a:latin typeface="+mn-lt"/>
                <a:ea typeface="+mn-ea"/>
                <a:cs typeface="+mn-cs"/>
              </a:rPr>
              <a:t> project was a partnership, led by IVCC, that included the US President’s Malaria Initiative, the Global Fund, </a:t>
            </a:r>
            <a:r>
              <a:rPr lang="en-GB" sz="1200" kern="1200" dirty="0" err="1">
                <a:solidFill>
                  <a:schemeClr val="tx1"/>
                </a:solidFill>
                <a:effectLst/>
                <a:latin typeface="+mn-lt"/>
                <a:ea typeface="+mn-ea"/>
                <a:cs typeface="+mn-cs"/>
              </a:rPr>
              <a:t>Abt</a:t>
            </a:r>
            <a:r>
              <a:rPr lang="en-GB" sz="1200" kern="1200" dirty="0">
                <a:solidFill>
                  <a:schemeClr val="tx1"/>
                </a:solidFill>
                <a:effectLst/>
                <a:latin typeface="+mn-lt"/>
                <a:ea typeface="+mn-ea"/>
                <a:cs typeface="+mn-cs"/>
              </a:rPr>
              <a:t> Associates and PATH. </a:t>
            </a:r>
            <a:r>
              <a:rPr lang="en-GB" sz="1200" kern="1200" dirty="0" err="1">
                <a:solidFill>
                  <a:schemeClr val="tx1"/>
                </a:solidFill>
                <a:effectLst/>
                <a:latin typeface="+mn-lt"/>
                <a:ea typeface="+mn-ea"/>
                <a:cs typeface="+mn-cs"/>
              </a:rPr>
              <a:t>NgenIRS</a:t>
            </a:r>
            <a:r>
              <a:rPr lang="en-GB" sz="1200" kern="1200" dirty="0">
                <a:solidFill>
                  <a:schemeClr val="tx1"/>
                </a:solidFill>
                <a:effectLst/>
                <a:latin typeface="+mn-lt"/>
                <a:ea typeface="+mn-ea"/>
                <a:cs typeface="+mn-cs"/>
              </a:rPr>
              <a:t> worked in close collaboration with leading insecticide manufacturers, national malaria programs, and other stakeholders to protect health and save lives by reducing transmission of malaria through affordable Indoor Residual Spraying (IRS) of long-lasting, non-pyrethroid insecticides.</a:t>
            </a:r>
          </a:p>
          <a:p>
            <a:endParaRPr lang="en-US" dirty="0"/>
          </a:p>
        </p:txBody>
      </p:sp>
      <p:sp>
        <p:nvSpPr>
          <p:cNvPr id="4" name="Slide Number Placeholder 3"/>
          <p:cNvSpPr>
            <a:spLocks noGrp="1"/>
          </p:cNvSpPr>
          <p:nvPr>
            <p:ph type="sldNum" sz="quarter" idx="5"/>
          </p:nvPr>
        </p:nvSpPr>
        <p:spPr/>
        <p:txBody>
          <a:bodyPr/>
          <a:lstStyle/>
          <a:p>
            <a:fld id="{8574F309-474B-744D-9AF9-34473802E07D}" type="slidenum">
              <a:rPr lang="en-US" smtClean="0"/>
              <a:t>4</a:t>
            </a:fld>
            <a:endParaRPr lang="en-US"/>
          </a:p>
        </p:txBody>
      </p:sp>
    </p:spTree>
    <p:extLst>
      <p:ext uri="{BB962C8B-B14F-4D97-AF65-F5344CB8AC3E}">
        <p14:creationId xmlns:p14="http://schemas.microsoft.com/office/powerpoint/2010/main" val="3900150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important to acknowledge all the project partners who each played a critical role in the work presented. </a:t>
            </a:r>
            <a:r>
              <a:rPr lang="en-GB" sz="1200" kern="1200" dirty="0" err="1">
                <a:solidFill>
                  <a:schemeClr val="tx1"/>
                </a:solidFill>
                <a:effectLst/>
                <a:latin typeface="+mn-lt"/>
                <a:ea typeface="+mn-ea"/>
                <a:cs typeface="+mn-cs"/>
              </a:rPr>
              <a:t>NgenIRS</a:t>
            </a:r>
            <a:r>
              <a:rPr lang="en-GB" sz="1200" kern="1200" dirty="0">
                <a:solidFill>
                  <a:schemeClr val="tx1"/>
                </a:solidFill>
                <a:effectLst/>
                <a:latin typeface="+mn-lt"/>
                <a:ea typeface="+mn-ea"/>
                <a:cs typeface="+mn-cs"/>
              </a:rPr>
              <a:t> was a large, complex project and it could not have accomplished as much without a vast roster of dedicated partners in each partner country.</a:t>
            </a:r>
          </a:p>
          <a:p>
            <a:endParaRPr lang="en-US" dirty="0"/>
          </a:p>
        </p:txBody>
      </p:sp>
      <p:sp>
        <p:nvSpPr>
          <p:cNvPr id="4" name="Slide Number Placeholder 3"/>
          <p:cNvSpPr>
            <a:spLocks noGrp="1"/>
          </p:cNvSpPr>
          <p:nvPr>
            <p:ph type="sldNum" sz="quarter" idx="5"/>
          </p:nvPr>
        </p:nvSpPr>
        <p:spPr/>
        <p:txBody>
          <a:bodyPr/>
          <a:lstStyle/>
          <a:p>
            <a:fld id="{8574F309-474B-744D-9AF9-34473802E07D}" type="slidenum">
              <a:rPr lang="en-US" smtClean="0"/>
              <a:t>5</a:t>
            </a:fld>
            <a:endParaRPr lang="en-US"/>
          </a:p>
        </p:txBody>
      </p:sp>
    </p:spTree>
    <p:extLst>
      <p:ext uri="{BB962C8B-B14F-4D97-AF65-F5344CB8AC3E}">
        <p14:creationId xmlns:p14="http://schemas.microsoft.com/office/powerpoint/2010/main" val="3114078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3GIRS - Third generation IRS product effective against pyrethroid resistant vectors, with a residual efficacy of at least 6 months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IRS – Indoor Residual Spraying</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LLIN - Long Lasting Insecticidal Nets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74F309-474B-744D-9AF9-34473802E07D}" type="slidenum">
              <a:rPr lang="en-US" smtClean="0"/>
              <a:t>6</a:t>
            </a:fld>
            <a:endParaRPr lang="en-US"/>
          </a:p>
        </p:txBody>
      </p:sp>
    </p:spTree>
    <p:extLst>
      <p:ext uri="{BB962C8B-B14F-4D97-AF65-F5344CB8AC3E}">
        <p14:creationId xmlns:p14="http://schemas.microsoft.com/office/powerpoint/2010/main" val="316580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All numbers come from comparisons of all age malaria cases reported by health facilities in areas where Actellic®300 CS was used compared to neighbouring districts without IRS.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Levels of LLIN coverage included:</a:t>
            </a:r>
          </a:p>
          <a:p>
            <a:r>
              <a:rPr lang="en-GB" sz="1200" kern="1200" dirty="0">
                <a:solidFill>
                  <a:schemeClr val="tx1"/>
                </a:solidFill>
                <a:effectLst/>
                <a:latin typeface="+mn-lt"/>
                <a:ea typeface="+mn-ea"/>
                <a:cs typeface="+mn-cs"/>
              </a:rPr>
              <a:t>Mali: Ownership = 85 – 90%; Use = 67 – 78%</a:t>
            </a:r>
          </a:p>
          <a:p>
            <a:r>
              <a:rPr lang="en-GB" sz="1200" kern="1200" dirty="0">
                <a:solidFill>
                  <a:schemeClr val="tx1"/>
                </a:solidFill>
                <a:effectLst/>
                <a:latin typeface="+mn-lt"/>
                <a:ea typeface="+mn-ea"/>
                <a:cs typeface="+mn-cs"/>
              </a:rPr>
              <a:t>Ghana: Ownership &gt; 80%; Use = 50 – 60%</a:t>
            </a:r>
          </a:p>
          <a:p>
            <a:r>
              <a:rPr lang="en-GB" sz="1200" kern="1200" dirty="0">
                <a:solidFill>
                  <a:schemeClr val="tx1"/>
                </a:solidFill>
                <a:effectLst/>
                <a:latin typeface="+mn-lt"/>
                <a:ea typeface="+mn-ea"/>
                <a:cs typeface="+mn-cs"/>
              </a:rPr>
              <a:t>Mozambique: Ownership 50 - 90%; Use = 50 - 90% (in year 2 of the trial, after a universal distribution campaign in 2017)</a:t>
            </a:r>
          </a:p>
          <a:p>
            <a:r>
              <a:rPr lang="en-GB" sz="1200" kern="1200" dirty="0">
                <a:solidFill>
                  <a:schemeClr val="tx1"/>
                </a:solidFill>
                <a:effectLst/>
                <a:latin typeface="+mn-lt"/>
                <a:ea typeface="+mn-ea"/>
                <a:cs typeface="+mn-cs"/>
              </a:rPr>
              <a:t>Uganda:  Ownership = 90%; Use = 74%</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LLIN coverage estimates come from the appropriate Demographic and Health Survey and/or Malaria Indicator Survey results, except for the Mozambique estimates which come directly from the </a:t>
            </a:r>
            <a:r>
              <a:rPr lang="en-GB" sz="1200" kern="1200" dirty="0" err="1">
                <a:solidFill>
                  <a:schemeClr val="tx1"/>
                </a:solidFill>
                <a:effectLst/>
                <a:latin typeface="+mn-lt"/>
                <a:ea typeface="+mn-ea"/>
                <a:cs typeface="+mn-cs"/>
              </a:rPr>
              <a:t>NgenIRS</a:t>
            </a:r>
            <a:r>
              <a:rPr lang="en-GB" sz="1200" kern="1200" dirty="0">
                <a:solidFill>
                  <a:schemeClr val="tx1"/>
                </a:solidFill>
                <a:effectLst/>
                <a:latin typeface="+mn-lt"/>
                <a:ea typeface="+mn-ea"/>
                <a:cs typeface="+mn-cs"/>
              </a:rPr>
              <a:t> randomised trial results.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Levels of pyrethroid resistance ranged from resistant to highly resistant: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Mali: </a:t>
            </a:r>
            <a:r>
              <a:rPr lang="en-GB" sz="1200" i="1" kern="1200" dirty="0">
                <a:solidFill>
                  <a:schemeClr val="tx1"/>
                </a:solidFill>
                <a:effectLst/>
                <a:latin typeface="+mn-lt"/>
                <a:ea typeface="+mn-ea"/>
                <a:cs typeface="+mn-cs"/>
              </a:rPr>
              <a:t>An. gambiae</a:t>
            </a:r>
            <a:r>
              <a:rPr lang="en-GB" sz="1200" kern="1200" dirty="0">
                <a:solidFill>
                  <a:schemeClr val="tx1"/>
                </a:solidFill>
                <a:effectLst/>
                <a:latin typeface="+mn-lt"/>
                <a:ea typeface="+mn-ea"/>
                <a:cs typeface="+mn-cs"/>
              </a:rPr>
              <a:t> (6% to 90% mortality – WHO tube tests)</a:t>
            </a:r>
          </a:p>
          <a:p>
            <a:r>
              <a:rPr lang="en-GB" sz="1200" kern="1200" dirty="0">
                <a:solidFill>
                  <a:schemeClr val="tx1"/>
                </a:solidFill>
                <a:effectLst/>
                <a:latin typeface="+mn-lt"/>
                <a:ea typeface="+mn-ea"/>
                <a:cs typeface="+mn-cs"/>
              </a:rPr>
              <a:t>Ghana: </a:t>
            </a:r>
            <a:r>
              <a:rPr lang="en-GB" sz="1200" i="1" kern="1200" dirty="0">
                <a:solidFill>
                  <a:schemeClr val="tx1"/>
                </a:solidFill>
                <a:effectLst/>
                <a:latin typeface="+mn-lt"/>
                <a:ea typeface="+mn-ea"/>
                <a:cs typeface="+mn-cs"/>
              </a:rPr>
              <a:t>An. gambiae</a:t>
            </a:r>
            <a:r>
              <a:rPr lang="en-GB" sz="1200" kern="1200" dirty="0">
                <a:solidFill>
                  <a:schemeClr val="tx1"/>
                </a:solidFill>
                <a:effectLst/>
                <a:latin typeface="+mn-lt"/>
                <a:ea typeface="+mn-ea"/>
                <a:cs typeface="+mn-cs"/>
              </a:rPr>
              <a:t> (0% to 80% mortality – WHO tube tests)</a:t>
            </a:r>
          </a:p>
          <a:p>
            <a:r>
              <a:rPr lang="en-GB" sz="1200" kern="1200" dirty="0">
                <a:solidFill>
                  <a:schemeClr val="tx1"/>
                </a:solidFill>
                <a:effectLst/>
                <a:latin typeface="+mn-lt"/>
                <a:ea typeface="+mn-ea"/>
                <a:cs typeface="+mn-cs"/>
              </a:rPr>
              <a:t>Mozambique: </a:t>
            </a:r>
            <a:r>
              <a:rPr lang="en-GB" sz="1200" i="1" kern="1200" dirty="0">
                <a:solidFill>
                  <a:schemeClr val="tx1"/>
                </a:solidFill>
                <a:effectLst/>
                <a:latin typeface="+mn-lt"/>
                <a:ea typeface="+mn-ea"/>
                <a:cs typeface="+mn-cs"/>
              </a:rPr>
              <a:t>An. </a:t>
            </a:r>
            <a:r>
              <a:rPr lang="en-GB" sz="1200" i="1" kern="1200" dirty="0" err="1">
                <a:solidFill>
                  <a:schemeClr val="tx1"/>
                </a:solidFill>
                <a:effectLst/>
                <a:latin typeface="+mn-lt"/>
                <a:ea typeface="+mn-ea"/>
                <a:cs typeface="+mn-cs"/>
              </a:rPr>
              <a:t>funestus</a:t>
            </a:r>
            <a:r>
              <a:rPr lang="en-GB" sz="1200" kern="1200" dirty="0">
                <a:solidFill>
                  <a:schemeClr val="tx1"/>
                </a:solidFill>
                <a:effectLst/>
                <a:latin typeface="+mn-lt"/>
                <a:ea typeface="+mn-ea"/>
                <a:cs typeface="+mn-cs"/>
              </a:rPr>
              <a:t> (7 – 86% mortality – WHO tube tests)</a:t>
            </a:r>
          </a:p>
          <a:p>
            <a:r>
              <a:rPr lang="en-GB" sz="1200" kern="1200" dirty="0">
                <a:solidFill>
                  <a:schemeClr val="tx1"/>
                </a:solidFill>
                <a:effectLst/>
                <a:latin typeface="+mn-lt"/>
                <a:ea typeface="+mn-ea"/>
                <a:cs typeface="+mn-cs"/>
              </a:rPr>
              <a:t>Uganda: </a:t>
            </a:r>
            <a:r>
              <a:rPr lang="en-GB" sz="1200" i="1" kern="1200" dirty="0">
                <a:solidFill>
                  <a:schemeClr val="tx1"/>
                </a:solidFill>
                <a:effectLst/>
                <a:latin typeface="+mn-lt"/>
                <a:ea typeface="+mn-ea"/>
                <a:cs typeface="+mn-cs"/>
              </a:rPr>
              <a:t>An. gambiae</a:t>
            </a:r>
            <a:r>
              <a:rPr lang="en-GB" sz="1200" kern="1200" dirty="0">
                <a:solidFill>
                  <a:schemeClr val="tx1"/>
                </a:solidFill>
                <a:effectLst/>
                <a:latin typeface="+mn-lt"/>
                <a:ea typeface="+mn-ea"/>
                <a:cs typeface="+mn-cs"/>
              </a:rPr>
              <a:t> (0% to 80% mortality – WHO tube tests)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All numbers are for </a:t>
            </a:r>
            <a:r>
              <a:rPr lang="en-GB" sz="1200" b="1" kern="1200" dirty="0" err="1">
                <a:solidFill>
                  <a:schemeClr val="tx1"/>
                </a:solidFill>
                <a:effectLst/>
                <a:latin typeface="+mn-lt"/>
                <a:ea typeface="+mn-ea"/>
                <a:cs typeface="+mn-cs"/>
              </a:rPr>
              <a:t>Actellic</a:t>
            </a:r>
            <a:r>
              <a:rPr lang="en-GB" sz="1200" b="1" kern="1200" dirty="0">
                <a:solidFill>
                  <a:schemeClr val="tx1"/>
                </a:solidFill>
                <a:effectLst/>
                <a:latin typeface="+mn-lt"/>
                <a:ea typeface="+mn-ea"/>
                <a:cs typeface="+mn-cs"/>
              </a:rPr>
              <a:t>® 300CS in addition to standard (pyrethroid only) LLINs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3GIRS - Third generation IRS product effective against pyrethroid resistant vectors, with a residual efficacy of at least 6 months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ICER - Incremental Cost-Effectiveness Ratio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IRS – Indoor Residual Spraying</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LLIN - Long Lasting Insecticidal Nets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RCT – Randomised Controlled Trial</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WHO – World Health Organization</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74F309-474B-744D-9AF9-34473802E07D}" type="slidenum">
              <a:rPr lang="en-US" smtClean="0"/>
              <a:t>7</a:t>
            </a:fld>
            <a:endParaRPr lang="en-US"/>
          </a:p>
        </p:txBody>
      </p:sp>
    </p:spTree>
    <p:extLst>
      <p:ext uri="{BB962C8B-B14F-4D97-AF65-F5344CB8AC3E}">
        <p14:creationId xmlns:p14="http://schemas.microsoft.com/office/powerpoint/2010/main" val="2084968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descriptive terms for ICER come from the WHO standards, which compare the Incremental Cost per DALY averted to the nations GDP (IC &lt; 3xGDP = cost-effective; IC &lt; 1xGDP = very cost-effective) </a:t>
            </a:r>
          </a:p>
          <a:p>
            <a:r>
              <a:rPr lang="en-GB" sz="1200" kern="1200" dirty="0">
                <a:solidFill>
                  <a:schemeClr val="tx1"/>
                </a:solidFill>
                <a:effectLst/>
                <a:latin typeface="+mn-lt"/>
                <a:ea typeface="+mn-ea"/>
                <a:cs typeface="+mn-cs"/>
              </a:rPr>
              <a:t>Besides cost, other main drivers of cost-effectiveness include underlying malaria burden and case fatality rates</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DALY - Disability-Adjusted Life Year</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CI – Confidence Interval</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GDP – Gross Domestic Product</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IC – Incremental Cost</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ICER - Incremental Cost-Effectiveness Ratio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IRR - Incidence Rate Ratio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IRS – Indoor Residual Spraying</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LLIN - Long Lasting Insecticidal Nets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WHO – World Health Organization</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IRR - Incidence Rate Ratio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USD - US Dollar</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74F309-474B-744D-9AF9-34473802E07D}" type="slidenum">
              <a:rPr lang="en-US" smtClean="0"/>
              <a:t>8</a:t>
            </a:fld>
            <a:endParaRPr lang="en-US"/>
          </a:p>
        </p:txBody>
      </p:sp>
    </p:spTree>
    <p:extLst>
      <p:ext uri="{BB962C8B-B14F-4D97-AF65-F5344CB8AC3E}">
        <p14:creationId xmlns:p14="http://schemas.microsoft.com/office/powerpoint/2010/main" val="2948219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 enumeration exercise conducted during June and July of 2016 identified 139,286 total residents across 194 villages. Identified villages were delineated into clusters and stratified by size (combining some villages in close proximity with the same spray status), resulting in 168 clusters that were randomised 1:1 into either the </a:t>
            </a:r>
            <a:r>
              <a:rPr lang="en-GB" sz="1200" b="1" kern="1200" dirty="0">
                <a:solidFill>
                  <a:schemeClr val="tx1"/>
                </a:solidFill>
                <a:effectLst/>
                <a:latin typeface="+mn-lt"/>
                <a:ea typeface="+mn-ea"/>
                <a:cs typeface="+mn-cs"/>
              </a:rPr>
              <a:t>IRS or non-IRS study arm</a:t>
            </a:r>
            <a:r>
              <a:rPr lang="en-GB" sz="1200" kern="1200" dirty="0">
                <a:solidFill>
                  <a:schemeClr val="tx1"/>
                </a:solidFill>
                <a:effectLst/>
                <a:latin typeface="+mn-lt"/>
                <a:ea typeface="+mn-ea"/>
                <a:cs typeface="+mn-cs"/>
              </a:rPr>
              <a:t>. In the </a:t>
            </a:r>
            <a:r>
              <a:rPr lang="en-GB" sz="1200" b="1" kern="1200" dirty="0">
                <a:solidFill>
                  <a:schemeClr val="tx1"/>
                </a:solidFill>
                <a:effectLst/>
                <a:latin typeface="+mn-lt"/>
                <a:ea typeface="+mn-ea"/>
                <a:cs typeface="+mn-cs"/>
              </a:rPr>
              <a:t>non-IRS study arm</a:t>
            </a:r>
            <a:r>
              <a:rPr lang="en-GB" sz="1200" kern="1200" dirty="0">
                <a:solidFill>
                  <a:schemeClr val="tx1"/>
                </a:solidFill>
                <a:effectLst/>
                <a:latin typeface="+mn-lt"/>
                <a:ea typeface="+mn-ea"/>
                <a:cs typeface="+mn-cs"/>
              </a:rPr>
              <a:t>, clusters received standard LLINs; in the IRS study arm, clusters received IRS with a microencapsulated formulation of </a:t>
            </a:r>
            <a:r>
              <a:rPr lang="en-GB" sz="1200" kern="1200" dirty="0" err="1">
                <a:solidFill>
                  <a:schemeClr val="tx1"/>
                </a:solidFill>
                <a:effectLst/>
                <a:latin typeface="+mn-lt"/>
                <a:ea typeface="+mn-ea"/>
                <a:cs typeface="+mn-cs"/>
              </a:rPr>
              <a:t>pirimiphos</a:t>
            </a:r>
            <a:r>
              <a:rPr lang="en-GB" sz="1200" kern="1200" dirty="0">
                <a:solidFill>
                  <a:schemeClr val="tx1"/>
                </a:solidFill>
                <a:effectLst/>
                <a:latin typeface="+mn-lt"/>
                <a:ea typeface="+mn-ea"/>
                <a:cs typeface="+mn-cs"/>
              </a:rPr>
              <a:t>-methyl (</a:t>
            </a:r>
            <a:r>
              <a:rPr lang="en-GB" sz="1200" kern="1200" dirty="0" err="1">
                <a:solidFill>
                  <a:schemeClr val="tx1"/>
                </a:solidFill>
                <a:effectLst/>
                <a:latin typeface="+mn-lt"/>
                <a:ea typeface="+mn-ea"/>
                <a:cs typeface="+mn-cs"/>
              </a:rPr>
              <a:t>Actellic</a:t>
            </a:r>
            <a:r>
              <a:rPr lang="en-GB" sz="1200" kern="1200" dirty="0">
                <a:solidFill>
                  <a:schemeClr val="tx1"/>
                </a:solidFill>
                <a:effectLst/>
                <a:latin typeface="+mn-lt"/>
                <a:ea typeface="+mn-ea"/>
                <a:cs typeface="+mn-cs"/>
              </a:rPr>
              <a:t>® 300CS) in addition to standard LLINs.</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3GIRS - Third generation IRS product effective against pyrethroid resistant vectors, with a residual efficacy of at least 6 months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IRS – Indoor Residual Spraying</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LLIN - Long Lasting Insecticidal Nets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RCT – Randomised Controlled Trial</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74F309-474B-744D-9AF9-34473802E07D}" type="slidenum">
              <a:rPr lang="en-US" smtClean="0"/>
              <a:t>9</a:t>
            </a:fld>
            <a:endParaRPr lang="en-US"/>
          </a:p>
        </p:txBody>
      </p:sp>
    </p:spTree>
    <p:extLst>
      <p:ext uri="{BB962C8B-B14F-4D97-AF65-F5344CB8AC3E}">
        <p14:creationId xmlns:p14="http://schemas.microsoft.com/office/powerpoint/2010/main" val="2028394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3GIRS - Third generation IRS product effective against pyrethroid resistant vectors, with a residual efficacy of at least 6 months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HLC – Human Landing Catch</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IRS – Indoor Residual Spraying</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LLIN - Long Lasting Insecticidal Nets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74F309-474B-744D-9AF9-34473802E07D}" type="slidenum">
              <a:rPr lang="en-US" smtClean="0"/>
              <a:t>10</a:t>
            </a:fld>
            <a:endParaRPr lang="en-US"/>
          </a:p>
        </p:txBody>
      </p:sp>
    </p:spTree>
    <p:extLst>
      <p:ext uri="{BB962C8B-B14F-4D97-AF65-F5344CB8AC3E}">
        <p14:creationId xmlns:p14="http://schemas.microsoft.com/office/powerpoint/2010/main" val="193770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3GIRS - Third generation IRS product effective against pyrethroid resistant vectors, with a residual efficacy of at least 6 months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CDC LT – Centres for Disease Control Light Trap</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IRS – Indoor Residual Spraying</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LLIN - Long Lasting Insecticidal Nets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74F309-474B-744D-9AF9-34473802E07D}" type="slidenum">
              <a:rPr lang="en-US" smtClean="0"/>
              <a:t>11</a:t>
            </a:fld>
            <a:endParaRPr lang="en-US"/>
          </a:p>
        </p:txBody>
      </p:sp>
    </p:spTree>
    <p:extLst>
      <p:ext uri="{BB962C8B-B14F-4D97-AF65-F5344CB8AC3E}">
        <p14:creationId xmlns:p14="http://schemas.microsoft.com/office/powerpoint/2010/main" val="2963419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E6A7C-3F0C-1F44-8F08-D0AA36882E2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6919CB6-645E-3847-8D59-E8448AB985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172F1AF-959C-384B-8138-B0179F559793}"/>
              </a:ext>
            </a:extLst>
          </p:cNvPr>
          <p:cNvSpPr>
            <a:spLocks noGrp="1"/>
          </p:cNvSpPr>
          <p:nvPr>
            <p:ph type="dt" sz="half" idx="10"/>
          </p:nvPr>
        </p:nvSpPr>
        <p:spPr/>
        <p:txBody>
          <a:bodyPr/>
          <a:lstStyle/>
          <a:p>
            <a:fld id="{1B22F516-242C-BF4A-912A-289EBE34E298}" type="datetimeFigureOut">
              <a:rPr lang="en-US" smtClean="0"/>
              <a:t>4/29/20</a:t>
            </a:fld>
            <a:endParaRPr lang="en-US"/>
          </a:p>
        </p:txBody>
      </p:sp>
      <p:sp>
        <p:nvSpPr>
          <p:cNvPr id="5" name="Footer Placeholder 4">
            <a:extLst>
              <a:ext uri="{FF2B5EF4-FFF2-40B4-BE49-F238E27FC236}">
                <a16:creationId xmlns:a16="http://schemas.microsoft.com/office/drawing/2014/main" id="{98BCABAE-2335-7D44-839E-A87B384FC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B20AE-84C3-D046-8D60-F5ABF4BEA944}"/>
              </a:ext>
            </a:extLst>
          </p:cNvPr>
          <p:cNvSpPr>
            <a:spLocks noGrp="1"/>
          </p:cNvSpPr>
          <p:nvPr>
            <p:ph type="sldNum" sz="quarter" idx="12"/>
          </p:nvPr>
        </p:nvSpPr>
        <p:spPr/>
        <p:txBody>
          <a:bodyPr/>
          <a:lstStyle/>
          <a:p>
            <a:fld id="{3133D10E-871B-1E4E-B291-47E384A7C9DA}" type="slidenum">
              <a:rPr lang="en-US" smtClean="0"/>
              <a:t>‹#›</a:t>
            </a:fld>
            <a:endParaRPr lang="en-US"/>
          </a:p>
        </p:txBody>
      </p:sp>
    </p:spTree>
    <p:extLst>
      <p:ext uri="{BB962C8B-B14F-4D97-AF65-F5344CB8AC3E}">
        <p14:creationId xmlns:p14="http://schemas.microsoft.com/office/powerpoint/2010/main" val="2860992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90BB7-C846-3044-9B95-86F1042A847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683C6F5-31FA-AA49-A7D9-A341021D67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9F91BD-3631-D544-8B26-8877648D3326}"/>
              </a:ext>
            </a:extLst>
          </p:cNvPr>
          <p:cNvSpPr>
            <a:spLocks noGrp="1"/>
          </p:cNvSpPr>
          <p:nvPr>
            <p:ph type="dt" sz="half" idx="10"/>
          </p:nvPr>
        </p:nvSpPr>
        <p:spPr/>
        <p:txBody>
          <a:bodyPr/>
          <a:lstStyle/>
          <a:p>
            <a:fld id="{1B22F516-242C-BF4A-912A-289EBE34E298}" type="datetimeFigureOut">
              <a:rPr lang="en-US" smtClean="0"/>
              <a:t>4/29/20</a:t>
            </a:fld>
            <a:endParaRPr lang="en-US"/>
          </a:p>
        </p:txBody>
      </p:sp>
      <p:sp>
        <p:nvSpPr>
          <p:cNvPr id="5" name="Footer Placeholder 4">
            <a:extLst>
              <a:ext uri="{FF2B5EF4-FFF2-40B4-BE49-F238E27FC236}">
                <a16:creationId xmlns:a16="http://schemas.microsoft.com/office/drawing/2014/main" id="{28B9FC21-E1ED-2B4C-9C6A-F1DAAD3C9E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B94F7-D00F-FB4A-9C36-38A5C4AA37CA}"/>
              </a:ext>
            </a:extLst>
          </p:cNvPr>
          <p:cNvSpPr>
            <a:spLocks noGrp="1"/>
          </p:cNvSpPr>
          <p:nvPr>
            <p:ph type="sldNum" sz="quarter" idx="12"/>
          </p:nvPr>
        </p:nvSpPr>
        <p:spPr/>
        <p:txBody>
          <a:bodyPr/>
          <a:lstStyle/>
          <a:p>
            <a:fld id="{3133D10E-871B-1E4E-B291-47E384A7C9DA}" type="slidenum">
              <a:rPr lang="en-US" smtClean="0"/>
              <a:t>‹#›</a:t>
            </a:fld>
            <a:endParaRPr lang="en-US"/>
          </a:p>
        </p:txBody>
      </p:sp>
    </p:spTree>
    <p:extLst>
      <p:ext uri="{BB962C8B-B14F-4D97-AF65-F5344CB8AC3E}">
        <p14:creationId xmlns:p14="http://schemas.microsoft.com/office/powerpoint/2010/main" val="187280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851FD3-8CC7-684B-A733-ABADF9C9F85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30709B2-D8F3-0746-872D-822D60C31FA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475188-E2DB-3542-8BC4-64E4FC66C8F8}"/>
              </a:ext>
            </a:extLst>
          </p:cNvPr>
          <p:cNvSpPr>
            <a:spLocks noGrp="1"/>
          </p:cNvSpPr>
          <p:nvPr>
            <p:ph type="dt" sz="half" idx="10"/>
          </p:nvPr>
        </p:nvSpPr>
        <p:spPr/>
        <p:txBody>
          <a:bodyPr/>
          <a:lstStyle/>
          <a:p>
            <a:fld id="{1B22F516-242C-BF4A-912A-289EBE34E298}" type="datetimeFigureOut">
              <a:rPr lang="en-US" smtClean="0"/>
              <a:t>4/29/20</a:t>
            </a:fld>
            <a:endParaRPr lang="en-US"/>
          </a:p>
        </p:txBody>
      </p:sp>
      <p:sp>
        <p:nvSpPr>
          <p:cNvPr id="5" name="Footer Placeholder 4">
            <a:extLst>
              <a:ext uri="{FF2B5EF4-FFF2-40B4-BE49-F238E27FC236}">
                <a16:creationId xmlns:a16="http://schemas.microsoft.com/office/drawing/2014/main" id="{75E9F091-BB98-EB4A-85A5-54B598C32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2B43D-C900-8C48-8FE4-33617D1F531E}"/>
              </a:ext>
            </a:extLst>
          </p:cNvPr>
          <p:cNvSpPr>
            <a:spLocks noGrp="1"/>
          </p:cNvSpPr>
          <p:nvPr>
            <p:ph type="sldNum" sz="quarter" idx="12"/>
          </p:nvPr>
        </p:nvSpPr>
        <p:spPr/>
        <p:txBody>
          <a:bodyPr/>
          <a:lstStyle/>
          <a:p>
            <a:fld id="{3133D10E-871B-1E4E-B291-47E384A7C9DA}" type="slidenum">
              <a:rPr lang="en-US" smtClean="0"/>
              <a:t>‹#›</a:t>
            </a:fld>
            <a:endParaRPr lang="en-US"/>
          </a:p>
        </p:txBody>
      </p:sp>
    </p:spTree>
    <p:extLst>
      <p:ext uri="{BB962C8B-B14F-4D97-AF65-F5344CB8AC3E}">
        <p14:creationId xmlns:p14="http://schemas.microsoft.com/office/powerpoint/2010/main" val="3797059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C1B1-FDD0-C14B-88A3-91A79C70BAF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F530CDA-F359-4946-83C0-43C7AA1579B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EA45E2-ACD3-F346-8481-E8B6F1CFDA03}"/>
              </a:ext>
            </a:extLst>
          </p:cNvPr>
          <p:cNvSpPr>
            <a:spLocks noGrp="1"/>
          </p:cNvSpPr>
          <p:nvPr>
            <p:ph type="dt" sz="half" idx="10"/>
          </p:nvPr>
        </p:nvSpPr>
        <p:spPr/>
        <p:txBody>
          <a:bodyPr/>
          <a:lstStyle/>
          <a:p>
            <a:fld id="{1B22F516-242C-BF4A-912A-289EBE34E298}" type="datetimeFigureOut">
              <a:rPr lang="en-US" smtClean="0"/>
              <a:t>4/29/20</a:t>
            </a:fld>
            <a:endParaRPr lang="en-US"/>
          </a:p>
        </p:txBody>
      </p:sp>
      <p:sp>
        <p:nvSpPr>
          <p:cNvPr id="5" name="Footer Placeholder 4">
            <a:extLst>
              <a:ext uri="{FF2B5EF4-FFF2-40B4-BE49-F238E27FC236}">
                <a16:creationId xmlns:a16="http://schemas.microsoft.com/office/drawing/2014/main" id="{C39DA1D9-03C4-B74B-912D-CC57E63C78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FC308-611B-EC4D-8140-0A932927AD92}"/>
              </a:ext>
            </a:extLst>
          </p:cNvPr>
          <p:cNvSpPr>
            <a:spLocks noGrp="1"/>
          </p:cNvSpPr>
          <p:nvPr>
            <p:ph type="sldNum" sz="quarter" idx="12"/>
          </p:nvPr>
        </p:nvSpPr>
        <p:spPr/>
        <p:txBody>
          <a:bodyPr/>
          <a:lstStyle/>
          <a:p>
            <a:fld id="{3133D10E-871B-1E4E-B291-47E384A7C9DA}" type="slidenum">
              <a:rPr lang="en-US" smtClean="0"/>
              <a:t>‹#›</a:t>
            </a:fld>
            <a:endParaRPr lang="en-US"/>
          </a:p>
        </p:txBody>
      </p:sp>
    </p:spTree>
    <p:extLst>
      <p:ext uri="{BB962C8B-B14F-4D97-AF65-F5344CB8AC3E}">
        <p14:creationId xmlns:p14="http://schemas.microsoft.com/office/powerpoint/2010/main" val="1936582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D6C8-A24A-3843-AB09-A8DA5809A26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217FD15-61FA-C94A-9092-45048A24C0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403AF56-23FA-0647-87DE-F496A6CC504F}"/>
              </a:ext>
            </a:extLst>
          </p:cNvPr>
          <p:cNvSpPr>
            <a:spLocks noGrp="1"/>
          </p:cNvSpPr>
          <p:nvPr>
            <p:ph type="dt" sz="half" idx="10"/>
          </p:nvPr>
        </p:nvSpPr>
        <p:spPr/>
        <p:txBody>
          <a:bodyPr/>
          <a:lstStyle/>
          <a:p>
            <a:fld id="{1B22F516-242C-BF4A-912A-289EBE34E298}" type="datetimeFigureOut">
              <a:rPr lang="en-US" smtClean="0"/>
              <a:t>4/29/20</a:t>
            </a:fld>
            <a:endParaRPr lang="en-US"/>
          </a:p>
        </p:txBody>
      </p:sp>
      <p:sp>
        <p:nvSpPr>
          <p:cNvPr id="5" name="Footer Placeholder 4">
            <a:extLst>
              <a:ext uri="{FF2B5EF4-FFF2-40B4-BE49-F238E27FC236}">
                <a16:creationId xmlns:a16="http://schemas.microsoft.com/office/drawing/2014/main" id="{9359831B-C5A4-D547-8166-1FC401F32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821B97-6F0F-1548-AE98-4A68B6988BE6}"/>
              </a:ext>
            </a:extLst>
          </p:cNvPr>
          <p:cNvSpPr>
            <a:spLocks noGrp="1"/>
          </p:cNvSpPr>
          <p:nvPr>
            <p:ph type="sldNum" sz="quarter" idx="12"/>
          </p:nvPr>
        </p:nvSpPr>
        <p:spPr/>
        <p:txBody>
          <a:bodyPr/>
          <a:lstStyle/>
          <a:p>
            <a:fld id="{3133D10E-871B-1E4E-B291-47E384A7C9DA}" type="slidenum">
              <a:rPr lang="en-US" smtClean="0"/>
              <a:t>‹#›</a:t>
            </a:fld>
            <a:endParaRPr lang="en-US"/>
          </a:p>
        </p:txBody>
      </p:sp>
    </p:spTree>
    <p:extLst>
      <p:ext uri="{BB962C8B-B14F-4D97-AF65-F5344CB8AC3E}">
        <p14:creationId xmlns:p14="http://schemas.microsoft.com/office/powerpoint/2010/main" val="532468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7155F-3017-7E4F-8AD8-C7B62EC47F8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83B4DC8-B790-0947-90A4-926015A17EA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A95FAC5-A368-F74A-981D-E3A03645BB9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9FC0BC2-67FC-244A-AB98-5E3A0FB7BAFB}"/>
              </a:ext>
            </a:extLst>
          </p:cNvPr>
          <p:cNvSpPr>
            <a:spLocks noGrp="1"/>
          </p:cNvSpPr>
          <p:nvPr>
            <p:ph type="dt" sz="half" idx="10"/>
          </p:nvPr>
        </p:nvSpPr>
        <p:spPr/>
        <p:txBody>
          <a:bodyPr/>
          <a:lstStyle/>
          <a:p>
            <a:fld id="{1B22F516-242C-BF4A-912A-289EBE34E298}" type="datetimeFigureOut">
              <a:rPr lang="en-US" smtClean="0"/>
              <a:t>4/29/20</a:t>
            </a:fld>
            <a:endParaRPr lang="en-US"/>
          </a:p>
        </p:txBody>
      </p:sp>
      <p:sp>
        <p:nvSpPr>
          <p:cNvPr id="6" name="Footer Placeholder 5">
            <a:extLst>
              <a:ext uri="{FF2B5EF4-FFF2-40B4-BE49-F238E27FC236}">
                <a16:creationId xmlns:a16="http://schemas.microsoft.com/office/drawing/2014/main" id="{B264C32E-0973-0543-A553-A7ECF2981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E01F67-EA59-8949-B3F6-20F3F5B54A31}"/>
              </a:ext>
            </a:extLst>
          </p:cNvPr>
          <p:cNvSpPr>
            <a:spLocks noGrp="1"/>
          </p:cNvSpPr>
          <p:nvPr>
            <p:ph type="sldNum" sz="quarter" idx="12"/>
          </p:nvPr>
        </p:nvSpPr>
        <p:spPr/>
        <p:txBody>
          <a:bodyPr/>
          <a:lstStyle/>
          <a:p>
            <a:fld id="{3133D10E-871B-1E4E-B291-47E384A7C9DA}" type="slidenum">
              <a:rPr lang="en-US" smtClean="0"/>
              <a:t>‹#›</a:t>
            </a:fld>
            <a:endParaRPr lang="en-US"/>
          </a:p>
        </p:txBody>
      </p:sp>
    </p:spTree>
    <p:extLst>
      <p:ext uri="{BB962C8B-B14F-4D97-AF65-F5344CB8AC3E}">
        <p14:creationId xmlns:p14="http://schemas.microsoft.com/office/powerpoint/2010/main" val="3397370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5544-5EEF-1043-97AC-7C3F1638BD2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8F6D0E-BF0A-E445-98DD-A4AF70B742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2FEA84B-B212-BE47-A1E0-4FCB43A640B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454E5B3-337D-C645-AF32-A84AE9A329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B274DCA-3EFC-434F-A1B8-CD0FA03D26E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45E737F-EA7E-DA4F-B5AC-3AAF871D7F23}"/>
              </a:ext>
            </a:extLst>
          </p:cNvPr>
          <p:cNvSpPr>
            <a:spLocks noGrp="1"/>
          </p:cNvSpPr>
          <p:nvPr>
            <p:ph type="dt" sz="half" idx="10"/>
          </p:nvPr>
        </p:nvSpPr>
        <p:spPr/>
        <p:txBody>
          <a:bodyPr/>
          <a:lstStyle/>
          <a:p>
            <a:fld id="{1B22F516-242C-BF4A-912A-289EBE34E298}" type="datetimeFigureOut">
              <a:rPr lang="en-US" smtClean="0"/>
              <a:t>4/29/20</a:t>
            </a:fld>
            <a:endParaRPr lang="en-US"/>
          </a:p>
        </p:txBody>
      </p:sp>
      <p:sp>
        <p:nvSpPr>
          <p:cNvPr id="8" name="Footer Placeholder 7">
            <a:extLst>
              <a:ext uri="{FF2B5EF4-FFF2-40B4-BE49-F238E27FC236}">
                <a16:creationId xmlns:a16="http://schemas.microsoft.com/office/drawing/2014/main" id="{C1102558-FC8A-A345-A6FD-B24C91169C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AB19BC-DE9B-784D-AF43-50E9EC20FAD9}"/>
              </a:ext>
            </a:extLst>
          </p:cNvPr>
          <p:cNvSpPr>
            <a:spLocks noGrp="1"/>
          </p:cNvSpPr>
          <p:nvPr>
            <p:ph type="sldNum" sz="quarter" idx="12"/>
          </p:nvPr>
        </p:nvSpPr>
        <p:spPr/>
        <p:txBody>
          <a:bodyPr/>
          <a:lstStyle/>
          <a:p>
            <a:fld id="{3133D10E-871B-1E4E-B291-47E384A7C9DA}" type="slidenum">
              <a:rPr lang="en-US" smtClean="0"/>
              <a:t>‹#›</a:t>
            </a:fld>
            <a:endParaRPr lang="en-US"/>
          </a:p>
        </p:txBody>
      </p:sp>
    </p:spTree>
    <p:extLst>
      <p:ext uri="{BB962C8B-B14F-4D97-AF65-F5344CB8AC3E}">
        <p14:creationId xmlns:p14="http://schemas.microsoft.com/office/powerpoint/2010/main" val="4166942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6A23-8B95-6D4F-B2C3-8F76299104E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8D0685B-BF96-D447-936F-EDE3B83EA7E5}"/>
              </a:ext>
            </a:extLst>
          </p:cNvPr>
          <p:cNvSpPr>
            <a:spLocks noGrp="1"/>
          </p:cNvSpPr>
          <p:nvPr>
            <p:ph type="dt" sz="half" idx="10"/>
          </p:nvPr>
        </p:nvSpPr>
        <p:spPr/>
        <p:txBody>
          <a:bodyPr/>
          <a:lstStyle/>
          <a:p>
            <a:fld id="{1B22F516-242C-BF4A-912A-289EBE34E298}" type="datetimeFigureOut">
              <a:rPr lang="en-US" smtClean="0"/>
              <a:t>4/29/20</a:t>
            </a:fld>
            <a:endParaRPr lang="en-US"/>
          </a:p>
        </p:txBody>
      </p:sp>
      <p:sp>
        <p:nvSpPr>
          <p:cNvPr id="4" name="Footer Placeholder 3">
            <a:extLst>
              <a:ext uri="{FF2B5EF4-FFF2-40B4-BE49-F238E27FC236}">
                <a16:creationId xmlns:a16="http://schemas.microsoft.com/office/drawing/2014/main" id="{3DA0C339-23D8-854D-A85F-E804C00C4B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9F88CC-775F-2641-9EF1-D5E81B86E430}"/>
              </a:ext>
            </a:extLst>
          </p:cNvPr>
          <p:cNvSpPr>
            <a:spLocks noGrp="1"/>
          </p:cNvSpPr>
          <p:nvPr>
            <p:ph type="sldNum" sz="quarter" idx="12"/>
          </p:nvPr>
        </p:nvSpPr>
        <p:spPr/>
        <p:txBody>
          <a:bodyPr/>
          <a:lstStyle/>
          <a:p>
            <a:fld id="{3133D10E-871B-1E4E-B291-47E384A7C9DA}" type="slidenum">
              <a:rPr lang="en-US" smtClean="0"/>
              <a:t>‹#›</a:t>
            </a:fld>
            <a:endParaRPr lang="en-US"/>
          </a:p>
        </p:txBody>
      </p:sp>
    </p:spTree>
    <p:extLst>
      <p:ext uri="{BB962C8B-B14F-4D97-AF65-F5344CB8AC3E}">
        <p14:creationId xmlns:p14="http://schemas.microsoft.com/office/powerpoint/2010/main" val="180417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CE009D-5A53-1744-AD03-E6C348851EC9}"/>
              </a:ext>
            </a:extLst>
          </p:cNvPr>
          <p:cNvSpPr>
            <a:spLocks noGrp="1"/>
          </p:cNvSpPr>
          <p:nvPr>
            <p:ph type="dt" sz="half" idx="10"/>
          </p:nvPr>
        </p:nvSpPr>
        <p:spPr/>
        <p:txBody>
          <a:bodyPr/>
          <a:lstStyle/>
          <a:p>
            <a:fld id="{1B22F516-242C-BF4A-912A-289EBE34E298}" type="datetimeFigureOut">
              <a:rPr lang="en-US" smtClean="0"/>
              <a:t>4/29/20</a:t>
            </a:fld>
            <a:endParaRPr lang="en-US"/>
          </a:p>
        </p:txBody>
      </p:sp>
      <p:sp>
        <p:nvSpPr>
          <p:cNvPr id="3" name="Footer Placeholder 2">
            <a:extLst>
              <a:ext uri="{FF2B5EF4-FFF2-40B4-BE49-F238E27FC236}">
                <a16:creationId xmlns:a16="http://schemas.microsoft.com/office/drawing/2014/main" id="{E6945F3D-4CF5-C441-8D2C-AD9B7F1601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F1B2B9-5703-C445-A99F-BDD153C3D760}"/>
              </a:ext>
            </a:extLst>
          </p:cNvPr>
          <p:cNvSpPr>
            <a:spLocks noGrp="1"/>
          </p:cNvSpPr>
          <p:nvPr>
            <p:ph type="sldNum" sz="quarter" idx="12"/>
          </p:nvPr>
        </p:nvSpPr>
        <p:spPr/>
        <p:txBody>
          <a:bodyPr/>
          <a:lstStyle/>
          <a:p>
            <a:fld id="{3133D10E-871B-1E4E-B291-47E384A7C9DA}" type="slidenum">
              <a:rPr lang="en-US" smtClean="0"/>
              <a:t>‹#›</a:t>
            </a:fld>
            <a:endParaRPr lang="en-US"/>
          </a:p>
        </p:txBody>
      </p:sp>
    </p:spTree>
    <p:extLst>
      <p:ext uri="{BB962C8B-B14F-4D97-AF65-F5344CB8AC3E}">
        <p14:creationId xmlns:p14="http://schemas.microsoft.com/office/powerpoint/2010/main" val="3564182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45FD9-25CB-014D-8DE6-F0FF6A0A4F7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01ACEF9-302A-C248-802C-BC83215EB6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5C0119-FD03-CE4F-8CBE-544E8D2C2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3ED48A-0DC3-9A4A-881A-DC36C73179CB}"/>
              </a:ext>
            </a:extLst>
          </p:cNvPr>
          <p:cNvSpPr>
            <a:spLocks noGrp="1"/>
          </p:cNvSpPr>
          <p:nvPr>
            <p:ph type="dt" sz="half" idx="10"/>
          </p:nvPr>
        </p:nvSpPr>
        <p:spPr/>
        <p:txBody>
          <a:bodyPr/>
          <a:lstStyle/>
          <a:p>
            <a:fld id="{1B22F516-242C-BF4A-912A-289EBE34E298}" type="datetimeFigureOut">
              <a:rPr lang="en-US" smtClean="0"/>
              <a:t>4/29/20</a:t>
            </a:fld>
            <a:endParaRPr lang="en-US"/>
          </a:p>
        </p:txBody>
      </p:sp>
      <p:sp>
        <p:nvSpPr>
          <p:cNvPr id="6" name="Footer Placeholder 5">
            <a:extLst>
              <a:ext uri="{FF2B5EF4-FFF2-40B4-BE49-F238E27FC236}">
                <a16:creationId xmlns:a16="http://schemas.microsoft.com/office/drawing/2014/main" id="{CF8DBFCA-E507-FE4C-82E1-2B3341BCEF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068D21-6914-384E-89A3-5DDBDAF4BA69}"/>
              </a:ext>
            </a:extLst>
          </p:cNvPr>
          <p:cNvSpPr>
            <a:spLocks noGrp="1"/>
          </p:cNvSpPr>
          <p:nvPr>
            <p:ph type="sldNum" sz="quarter" idx="12"/>
          </p:nvPr>
        </p:nvSpPr>
        <p:spPr/>
        <p:txBody>
          <a:bodyPr/>
          <a:lstStyle/>
          <a:p>
            <a:fld id="{3133D10E-871B-1E4E-B291-47E384A7C9DA}" type="slidenum">
              <a:rPr lang="en-US" smtClean="0"/>
              <a:t>‹#›</a:t>
            </a:fld>
            <a:endParaRPr lang="en-US"/>
          </a:p>
        </p:txBody>
      </p:sp>
    </p:spTree>
    <p:extLst>
      <p:ext uri="{BB962C8B-B14F-4D97-AF65-F5344CB8AC3E}">
        <p14:creationId xmlns:p14="http://schemas.microsoft.com/office/powerpoint/2010/main" val="330587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05E69-0EB6-854E-B880-8BBC1E72919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5182E0F-8130-6149-84AE-60E5823E14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1E4C50-25AF-AD44-B095-917DFABB4B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D0D3EC-F42E-E54E-8233-08000D78BCE5}"/>
              </a:ext>
            </a:extLst>
          </p:cNvPr>
          <p:cNvSpPr>
            <a:spLocks noGrp="1"/>
          </p:cNvSpPr>
          <p:nvPr>
            <p:ph type="dt" sz="half" idx="10"/>
          </p:nvPr>
        </p:nvSpPr>
        <p:spPr/>
        <p:txBody>
          <a:bodyPr/>
          <a:lstStyle/>
          <a:p>
            <a:fld id="{1B22F516-242C-BF4A-912A-289EBE34E298}" type="datetimeFigureOut">
              <a:rPr lang="en-US" smtClean="0"/>
              <a:t>4/29/20</a:t>
            </a:fld>
            <a:endParaRPr lang="en-US"/>
          </a:p>
        </p:txBody>
      </p:sp>
      <p:sp>
        <p:nvSpPr>
          <p:cNvPr id="6" name="Footer Placeholder 5">
            <a:extLst>
              <a:ext uri="{FF2B5EF4-FFF2-40B4-BE49-F238E27FC236}">
                <a16:creationId xmlns:a16="http://schemas.microsoft.com/office/drawing/2014/main" id="{549628F2-B10F-444D-AF18-53C012D0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C96BD9-AA5E-E84F-B959-20DA5B4D27BB}"/>
              </a:ext>
            </a:extLst>
          </p:cNvPr>
          <p:cNvSpPr>
            <a:spLocks noGrp="1"/>
          </p:cNvSpPr>
          <p:nvPr>
            <p:ph type="sldNum" sz="quarter" idx="12"/>
          </p:nvPr>
        </p:nvSpPr>
        <p:spPr/>
        <p:txBody>
          <a:bodyPr/>
          <a:lstStyle/>
          <a:p>
            <a:fld id="{3133D10E-871B-1E4E-B291-47E384A7C9DA}" type="slidenum">
              <a:rPr lang="en-US" smtClean="0"/>
              <a:t>‹#›</a:t>
            </a:fld>
            <a:endParaRPr lang="en-US"/>
          </a:p>
        </p:txBody>
      </p:sp>
    </p:spTree>
    <p:extLst>
      <p:ext uri="{BB962C8B-B14F-4D97-AF65-F5344CB8AC3E}">
        <p14:creationId xmlns:p14="http://schemas.microsoft.com/office/powerpoint/2010/main" val="4102568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7755A2-A31E-6142-A85D-C6CF4CE241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756B6F6-0BCA-3E4D-AE24-D5DAB8513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1A237D-BFFF-E240-988A-CF48066AE1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2F516-242C-BF4A-912A-289EBE34E298}" type="datetimeFigureOut">
              <a:rPr lang="en-US" smtClean="0"/>
              <a:t>4/29/20</a:t>
            </a:fld>
            <a:endParaRPr lang="en-US"/>
          </a:p>
        </p:txBody>
      </p:sp>
      <p:sp>
        <p:nvSpPr>
          <p:cNvPr id="5" name="Footer Placeholder 4">
            <a:extLst>
              <a:ext uri="{FF2B5EF4-FFF2-40B4-BE49-F238E27FC236}">
                <a16:creationId xmlns:a16="http://schemas.microsoft.com/office/drawing/2014/main" id="{6B93BF53-A96B-F44E-ADFB-952F3B987F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8A9810-BD8D-534B-A2AF-DA1AD8E7D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3D10E-871B-1E4E-B291-47E384A7C9DA}" type="slidenum">
              <a:rPr lang="en-US" smtClean="0"/>
              <a:t>‹#›</a:t>
            </a:fld>
            <a:endParaRPr lang="en-US"/>
          </a:p>
        </p:txBody>
      </p:sp>
    </p:spTree>
    <p:extLst>
      <p:ext uri="{BB962C8B-B14F-4D97-AF65-F5344CB8AC3E}">
        <p14:creationId xmlns:p14="http://schemas.microsoft.com/office/powerpoint/2010/main" val="3685021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F3FE76-6FCE-9C43-B198-B6A520003F7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524" y="0"/>
            <a:ext cx="12188952" cy="6857999"/>
          </a:xfrm>
          <a:prstGeom prst="rect">
            <a:avLst/>
          </a:prstGeom>
        </p:spPr>
      </p:pic>
    </p:spTree>
    <p:extLst>
      <p:ext uri="{BB962C8B-B14F-4D97-AF65-F5344CB8AC3E}">
        <p14:creationId xmlns:p14="http://schemas.microsoft.com/office/powerpoint/2010/main" val="372461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DBD6C42-D4BC-0241-AAB1-89E639607D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6" name="Picture 5" descr="A close up of a logo&#10;&#10;Description automatically generated">
            <a:extLst>
              <a:ext uri="{FF2B5EF4-FFF2-40B4-BE49-F238E27FC236}">
                <a16:creationId xmlns:a16="http://schemas.microsoft.com/office/drawing/2014/main" id="{2CD65573-60B1-184B-8AD0-C0C119D550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8" name="Picture 7" descr="A screen shot of a computer&#10;&#10;Description automatically generated">
            <a:extLst>
              <a:ext uri="{FF2B5EF4-FFF2-40B4-BE49-F238E27FC236}">
                <a16:creationId xmlns:a16="http://schemas.microsoft.com/office/drawing/2014/main" id="{B051ED83-98EC-AF40-A100-F03AFFC00C5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368344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96D4AF7B-5E78-F84B-B8F3-8838C535EB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D7CAEC6E-D9FB-904E-AEF6-BC02AE27786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B24EB028-F4DB-D44C-8D2F-A8706CCF37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84254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F9D97B7B-6BF6-C744-8100-174B41BCB3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C98F4293-7649-B04B-A2CD-3D09640A1F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11" name="Picture 10">
            <a:extLst>
              <a:ext uri="{FF2B5EF4-FFF2-40B4-BE49-F238E27FC236}">
                <a16:creationId xmlns:a16="http://schemas.microsoft.com/office/drawing/2014/main" id="{C055FD62-E806-A241-9F61-2735527990A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122923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94F4ECF-FBBB-5540-B525-B871A69FC9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7" name="Picture 6" descr="A close up of a logo&#10;&#10;Description automatically generated">
            <a:extLst>
              <a:ext uri="{FF2B5EF4-FFF2-40B4-BE49-F238E27FC236}">
                <a16:creationId xmlns:a16="http://schemas.microsoft.com/office/drawing/2014/main" id="{2816E053-9CE4-614C-B038-9A8DD707D6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9" name="Picture 8">
            <a:extLst>
              <a:ext uri="{FF2B5EF4-FFF2-40B4-BE49-F238E27FC236}">
                <a16:creationId xmlns:a16="http://schemas.microsoft.com/office/drawing/2014/main" id="{BEAB33D7-BC2B-464E-9FBD-3BF78617883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288754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482F023-9E44-F945-9C39-F6869A1781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7" name="Picture 6" descr="A close up of a logo&#10;&#10;Description automatically generated">
            <a:extLst>
              <a:ext uri="{FF2B5EF4-FFF2-40B4-BE49-F238E27FC236}">
                <a16:creationId xmlns:a16="http://schemas.microsoft.com/office/drawing/2014/main" id="{1ED5E8C6-02BC-6349-A6BB-E186F2D2C1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9" name="Picture 8" descr="A screenshot of a cell phone screen with text&#10;&#10;Description automatically generated">
            <a:extLst>
              <a:ext uri="{FF2B5EF4-FFF2-40B4-BE49-F238E27FC236}">
                <a16:creationId xmlns:a16="http://schemas.microsoft.com/office/drawing/2014/main" id="{DD36D8D1-90CD-D44D-8D48-1E296549019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285457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BA371B4-9672-1F4F-AFB3-3AC9FCD3F0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7" name="Picture 6" descr="A picture containing flower&#10;&#10;Description automatically generated">
            <a:extLst>
              <a:ext uri="{FF2B5EF4-FFF2-40B4-BE49-F238E27FC236}">
                <a16:creationId xmlns:a16="http://schemas.microsoft.com/office/drawing/2014/main" id="{C87406DE-6350-F544-9528-D628BBB24E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9D2D080E-4674-CE4D-BD55-7110EF4758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382168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D9EC41E-EA92-224C-8708-78B555B104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7" name="Picture 6" descr="A picture containing flower&#10;&#10;Description automatically generated">
            <a:extLst>
              <a:ext uri="{FF2B5EF4-FFF2-40B4-BE49-F238E27FC236}">
                <a16:creationId xmlns:a16="http://schemas.microsoft.com/office/drawing/2014/main" id="{E96F324D-9C57-B341-9E7A-1F5F2A25F2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9" name="Picture 8" descr="A picture containing screenshot, sitting, black, screen&#10;&#10;Description automatically generated">
            <a:extLst>
              <a:ext uri="{FF2B5EF4-FFF2-40B4-BE49-F238E27FC236}">
                <a16:creationId xmlns:a16="http://schemas.microsoft.com/office/drawing/2014/main" id="{9443B14F-83B0-734F-94D2-06976704320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169730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DD021AD-CD37-574B-AA90-F4148CC165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6E3C50ED-25D5-EE4D-A760-30D2D9D6B0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12" name="Picture 11" descr="A close up of a map&#10;&#10;Description automatically generated">
            <a:extLst>
              <a:ext uri="{FF2B5EF4-FFF2-40B4-BE49-F238E27FC236}">
                <a16:creationId xmlns:a16="http://schemas.microsoft.com/office/drawing/2014/main" id="{FC8F64A5-C4DD-BD43-A8E4-24485C0B66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270020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BA54EB-EC3B-7B4C-9AB9-CC631C21DF37}"/>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6CBD675-49E0-DC43-8B64-4F76D0510B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DBC258E7-F9DF-A844-ACFC-0A0B0AA1BC2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16" name="Picture 15" descr="A screenshot of a computer screen&#10;&#10;Description automatically generated">
            <a:extLst>
              <a:ext uri="{FF2B5EF4-FFF2-40B4-BE49-F238E27FC236}">
                <a16:creationId xmlns:a16="http://schemas.microsoft.com/office/drawing/2014/main" id="{1E91179A-E713-684F-BE5B-9B460293BFE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367939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A7588672-BC19-D94C-8B04-282884F531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05F0E2D3-A99D-844A-A400-160D2FBB50D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762" y="0"/>
            <a:ext cx="12182475" cy="6858000"/>
          </a:xfrm>
          <a:prstGeom prst="rect">
            <a:avLst/>
          </a:prstGeom>
        </p:spPr>
      </p:pic>
      <p:pic>
        <p:nvPicPr>
          <p:cNvPr id="7" name="Picture 6">
            <a:extLst>
              <a:ext uri="{FF2B5EF4-FFF2-40B4-BE49-F238E27FC236}">
                <a16:creationId xmlns:a16="http://schemas.microsoft.com/office/drawing/2014/main" id="{4533896A-5C6B-1F4F-A734-010AA30113F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1239" y="0"/>
            <a:ext cx="12182475" cy="6858000"/>
          </a:xfrm>
          <a:prstGeom prst="rect">
            <a:avLst/>
          </a:prstGeom>
        </p:spPr>
      </p:pic>
      <p:pic>
        <p:nvPicPr>
          <p:cNvPr id="9" name="Picture 8">
            <a:extLst>
              <a:ext uri="{FF2B5EF4-FFF2-40B4-BE49-F238E27FC236}">
                <a16:creationId xmlns:a16="http://schemas.microsoft.com/office/drawing/2014/main" id="{C8D1F981-3779-EF47-AE1F-8FAB654020E5}"/>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714" y="0"/>
            <a:ext cx="12182475" cy="6858000"/>
          </a:xfrm>
          <a:prstGeom prst="rect">
            <a:avLst/>
          </a:prstGeom>
        </p:spPr>
      </p:pic>
    </p:spTree>
    <p:extLst>
      <p:ext uri="{BB962C8B-B14F-4D97-AF65-F5344CB8AC3E}">
        <p14:creationId xmlns:p14="http://schemas.microsoft.com/office/powerpoint/2010/main" val="256872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5198F11-0A63-6D42-9871-2A585443077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2417002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37F93DA-69CE-044B-88D9-B3192D090F9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4072519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5B4F8DA-1C41-104B-9C06-B25DACECEA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1695584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DB383D8-30AB-CE46-9E15-9B05E5EE95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1177162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A31320A-B129-324E-9430-81EE20AE75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5D2B1BA1-9A7D-054E-87EE-4F61377242AD}"/>
              </a:ext>
            </a:extLst>
          </p:cNvPr>
          <p:cNvPicPr>
            <a:picLocks noChangeAspect="1"/>
          </p:cNvPicPr>
          <p:nvPr/>
        </p:nvPicPr>
        <p:blipFill>
          <a:blip r:embed="rId4"/>
          <a:stretch>
            <a:fillRect/>
          </a:stretch>
        </p:blipFill>
        <p:spPr>
          <a:xfrm>
            <a:off x="0" y="0"/>
            <a:ext cx="12192000" cy="6858000"/>
          </a:xfrm>
          <a:prstGeom prst="rect">
            <a:avLst/>
          </a:prstGeom>
        </p:spPr>
      </p:pic>
      <p:pic>
        <p:nvPicPr>
          <p:cNvPr id="7" name="Picture 6" descr="A picture containing building, window&#10;&#10;Description automatically generated">
            <a:extLst>
              <a:ext uri="{FF2B5EF4-FFF2-40B4-BE49-F238E27FC236}">
                <a16:creationId xmlns:a16="http://schemas.microsoft.com/office/drawing/2014/main" id="{BCAB3D61-0E18-9B47-8749-8B74E83ACB6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65730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378C6FE-C80A-CD48-99F3-D119771527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19" name="Picture 18" descr="A close up of a map&#10;&#10;Description automatically generated">
            <a:extLst>
              <a:ext uri="{FF2B5EF4-FFF2-40B4-BE49-F238E27FC236}">
                <a16:creationId xmlns:a16="http://schemas.microsoft.com/office/drawing/2014/main" id="{2DF45B80-D05C-BF46-BCB1-FD6354B255F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45261" y="1229498"/>
            <a:ext cx="4261020" cy="4836834"/>
          </a:xfrm>
          <a:prstGeom prst="rect">
            <a:avLst/>
          </a:prstGeom>
        </p:spPr>
      </p:pic>
      <p:pic>
        <p:nvPicPr>
          <p:cNvPr id="21" name="Picture 20" descr="A screen shot of a smart phone&#10;&#10;Description automatically generated">
            <a:extLst>
              <a:ext uri="{FF2B5EF4-FFF2-40B4-BE49-F238E27FC236}">
                <a16:creationId xmlns:a16="http://schemas.microsoft.com/office/drawing/2014/main" id="{BF612488-584C-754C-A4E3-F8DFCC7820A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148723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C913B2-B52E-F844-BAA2-8DBDFD7BBDD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524" y="0"/>
            <a:ext cx="12188952" cy="6857999"/>
          </a:xfrm>
          <a:prstGeom prst="rect">
            <a:avLst/>
          </a:prstGeom>
        </p:spPr>
      </p:pic>
      <p:pic>
        <p:nvPicPr>
          <p:cNvPr id="5" name="Picture 4">
            <a:extLst>
              <a:ext uri="{FF2B5EF4-FFF2-40B4-BE49-F238E27FC236}">
                <a16:creationId xmlns:a16="http://schemas.microsoft.com/office/drawing/2014/main" id="{323EFFC9-063F-2349-8BB7-E39211219E1E}"/>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850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9F4163E-7F71-F04C-9FA6-B2E16DF774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8AB1A0BF-C95E-2D4F-8FD4-2E4BBF0FE6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13" name="Picture 12" descr="A close up of a map&#10;&#10;Description automatically generated">
            <a:extLst>
              <a:ext uri="{FF2B5EF4-FFF2-40B4-BE49-F238E27FC236}">
                <a16:creationId xmlns:a16="http://schemas.microsoft.com/office/drawing/2014/main" id="{7970D485-1B8C-EF49-A875-74D8CFBD9E7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170407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C3BE630-F629-CD49-805C-174FD7029A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7" name="Picture 6" descr="A close up of a logo&#10;&#10;Description automatically generated">
            <a:extLst>
              <a:ext uri="{FF2B5EF4-FFF2-40B4-BE49-F238E27FC236}">
                <a16:creationId xmlns:a16="http://schemas.microsoft.com/office/drawing/2014/main" id="{7D67DB94-D8A6-6944-A716-F7CCD647AB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9" name="Picture 8" descr="A screen shot of a computer&#10;&#10;Description automatically generated">
            <a:extLst>
              <a:ext uri="{FF2B5EF4-FFF2-40B4-BE49-F238E27FC236}">
                <a16:creationId xmlns:a16="http://schemas.microsoft.com/office/drawing/2014/main" id="{60B4F737-913F-5F44-8BC7-EC4DA3A65B3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48819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E93816BC-AF6D-F949-92E9-2D002B0890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6" name="Picture 5" descr="A close up of a logo&#10;&#10;Description automatically generated">
            <a:extLst>
              <a:ext uri="{FF2B5EF4-FFF2-40B4-BE49-F238E27FC236}">
                <a16:creationId xmlns:a16="http://schemas.microsoft.com/office/drawing/2014/main" id="{38E94FE1-9D8F-6045-B99F-3D1626E365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8" name="Picture 7" descr="A screen shot of a computer&#10;&#10;Description automatically generated">
            <a:extLst>
              <a:ext uri="{FF2B5EF4-FFF2-40B4-BE49-F238E27FC236}">
                <a16:creationId xmlns:a16="http://schemas.microsoft.com/office/drawing/2014/main" id="{37D1C0DC-91C1-4A46-A041-6BBEC384903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191546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1034</Words>
  <Application>Microsoft Macintosh PowerPoint</Application>
  <PresentationFormat>Widescreen</PresentationFormat>
  <Paragraphs>130</Paragraphs>
  <Slides>21</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Eleanor Rankin</cp:lastModifiedBy>
  <cp:revision>10</cp:revision>
  <dcterms:created xsi:type="dcterms:W3CDTF">2020-04-23T14:42:17Z</dcterms:created>
  <dcterms:modified xsi:type="dcterms:W3CDTF">2020-04-29T15:55:51Z</dcterms:modified>
</cp:coreProperties>
</file>